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Nuni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Google Sans Medium"/>
      <p:regular r:id="rId53"/>
      <p:bold r:id="rId54"/>
      <p:italic r:id="rId55"/>
      <p:boldItalic r:id="rId56"/>
    </p:embeddedFont>
    <p:embeddedFont>
      <p:font typeface="Quattrocento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85635D-93F8-4DF1-80A8-3E2C5952A05B}">
  <a:tblStyle styleId="{1185635D-93F8-4DF1-80A8-3E2C5952A05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bold.fntdata"/><Relationship Id="rId45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boldItalic.fntdata"/><Relationship Id="rId47" Type="http://schemas.openxmlformats.org/officeDocument/2006/relationships/font" Target="fonts/Nunito-italic.fntdata"/><Relationship Id="rId4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Quattrocento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GoogleSansMedium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55" Type="http://schemas.openxmlformats.org/officeDocument/2006/relationships/font" Target="fonts/GoogleSansMedium-italic.fntdata"/><Relationship Id="rId10" Type="http://schemas.openxmlformats.org/officeDocument/2006/relationships/slide" Target="slides/slide5.xml"/><Relationship Id="rId54" Type="http://schemas.openxmlformats.org/officeDocument/2006/relationships/font" Target="fonts/GoogleSansMedium-bold.fntdata"/><Relationship Id="rId13" Type="http://schemas.openxmlformats.org/officeDocument/2006/relationships/slide" Target="slides/slide8.xml"/><Relationship Id="rId57" Type="http://schemas.openxmlformats.org/officeDocument/2006/relationships/font" Target="fonts/QuattrocentoSans-regular.fntdata"/><Relationship Id="rId12" Type="http://schemas.openxmlformats.org/officeDocument/2006/relationships/slide" Target="slides/slide7.xml"/><Relationship Id="rId56" Type="http://schemas.openxmlformats.org/officeDocument/2006/relationships/font" Target="fonts/GoogleSans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QuattrocentoSans-italic.fntdata"/><Relationship Id="rId14" Type="http://schemas.openxmlformats.org/officeDocument/2006/relationships/slide" Target="slides/slide9.xml"/><Relationship Id="rId58" Type="http://schemas.openxmlformats.org/officeDocument/2006/relationships/font" Target="fonts/Quattrocento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8b6040e37_0_1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8b6040e37_0_1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94b55a1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94b55a1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8b6040e37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18b6040e37_0_10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8b6040e37_0_10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18b6040e37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18b6040e37_0_1072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18b6040e37_0_1072:notes"/>
          <p:cNvSpPr txBox="1"/>
          <p:nvPr>
            <p:ph idx="11" type="ftr"/>
          </p:nvPr>
        </p:nvSpPr>
        <p:spPr>
          <a:xfrm>
            <a:off x="0" y="8686800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295" name="Google Shape;295;g118b6040e37_0_1072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3/7/2022 6:23 PM</a:t>
            </a:r>
            <a:endParaRPr/>
          </a:p>
        </p:txBody>
      </p:sp>
      <p:sp>
        <p:nvSpPr>
          <p:cNvPr id="296" name="Google Shape;296;g118b6040e37_0_1072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8b6040e37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18b6040e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18b6040e37_0_3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18b6040e37_0_3:notes"/>
          <p:cNvSpPr txBox="1"/>
          <p:nvPr>
            <p:ph idx="11" type="ftr"/>
          </p:nvPr>
        </p:nvSpPr>
        <p:spPr>
          <a:xfrm>
            <a:off x="0" y="8686800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309" name="Google Shape;309;g118b6040e37_0_3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3/7/2022 6:23 PM</a:t>
            </a:r>
            <a:endParaRPr/>
          </a:p>
        </p:txBody>
      </p:sp>
      <p:sp>
        <p:nvSpPr>
          <p:cNvPr id="310" name="Google Shape;310;g118b6040e37_0_3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8b6040e37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18b6040e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18b6040e37_0_15:notes"/>
          <p:cNvSpPr txBox="1"/>
          <p:nvPr>
            <p:ph idx="3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18b6040e37_0_15:notes"/>
          <p:cNvSpPr txBox="1"/>
          <p:nvPr>
            <p:ph idx="11" type="ftr"/>
          </p:nvPr>
        </p:nvSpPr>
        <p:spPr>
          <a:xfrm>
            <a:off x="0" y="8686800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322" name="Google Shape;322;g118b6040e37_0_15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3/7/2022 6:23 PM</a:t>
            </a:r>
            <a:endParaRPr/>
          </a:p>
        </p:txBody>
      </p:sp>
      <p:sp>
        <p:nvSpPr>
          <p:cNvPr id="323" name="Google Shape;323;g118b6040e37_0_15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8b6040e3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18b6040e37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8b6040e3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18b6040e37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8b6040e3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18b6040e37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8b6040e3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18b6040e37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fced1309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cfced1309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8b6040e3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18b6040e37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8b6040e3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18b6040e37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8b6040e3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18b6040e37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8b6040e37_0_1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8b6040e37_0_1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94b55a1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194b55a1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8ff42205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8ff42205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94b55a14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94b55a14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94b55a14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94b55a14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94b55a8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94b55a8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94b55a88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194b55a88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18ff42205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18ff42205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8ff42205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8ff42205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8ff4220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8ff4220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18ff42205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18ff42205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8ff4220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8ff4220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94b55a14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94b55a14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cfced13096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cfced13096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fced1309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cfced1309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65d3cc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065d3cc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8b6040e3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18b6040e3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65d3cc03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065d3cc03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8b6040e3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18b6040e3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94b55a88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94b55a88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10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0">
  <p:cSld name="TITLE_2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1">
  <p:cSld name="TITLE_2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with picture - alt">
  <p:cSld name="Quote slide with picture - al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>
            <p:ph idx="1" type="body"/>
          </p:nvPr>
        </p:nvSpPr>
        <p:spPr>
          <a:xfrm>
            <a:off x="872729" y="2834620"/>
            <a:ext cx="4779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42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  <p:sp>
        <p:nvSpPr>
          <p:cNvPr id="169" name="Google Shape;169;p42"/>
          <p:cNvSpPr/>
          <p:nvPr>
            <p:ph idx="2" type="pic"/>
          </p:nvPr>
        </p:nvSpPr>
        <p:spPr>
          <a:xfrm>
            <a:off x="5876925" y="0"/>
            <a:ext cx="3267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42"/>
          <p:cNvSpPr txBox="1"/>
          <p:nvPr>
            <p:ph idx="3" type="body"/>
          </p:nvPr>
        </p:nvSpPr>
        <p:spPr>
          <a:xfrm>
            <a:off x="872729" y="3057804"/>
            <a:ext cx="47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11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42"/>
          <p:cNvSpPr txBox="1"/>
          <p:nvPr>
            <p:ph type="title"/>
          </p:nvPr>
        </p:nvSpPr>
        <p:spPr>
          <a:xfrm>
            <a:off x="872729" y="1519238"/>
            <a:ext cx="477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688">
          <p15:clr>
            <a:srgbClr val="5ACBF0"/>
          </p15:clr>
        </p15:guide>
        <p15:guide id="2" orient="horz" pos="957">
          <p15:clr>
            <a:srgbClr val="5ACBF0"/>
          </p15:clr>
        </p15:guide>
        <p15:guide id="3" orient="horz" pos="216">
          <p15:clr>
            <a:srgbClr val="5ACBF0"/>
          </p15:clr>
        </p15:guide>
        <p15:guide id="4" pos="550">
          <p15:clr>
            <a:srgbClr val="5ACBF0"/>
          </p15:clr>
        </p15:guide>
        <p15:guide id="5" pos="3560">
          <p15:clr>
            <a:srgbClr val="5ACBF0"/>
          </p15:clr>
        </p15:guide>
        <p15:guide id="6" pos="3702">
          <p15:clr>
            <a:srgbClr val="5ACBF0"/>
          </p15:clr>
        </p15:guide>
        <p15:guide id="7" pos="3842">
          <p15:clr>
            <a:srgbClr val="5ACBF0"/>
          </p15:clr>
        </p15:guide>
        <p15:guide id="8" orient="horz" pos="2599">
          <p15:clr>
            <a:srgbClr val="5ACBF0"/>
          </p15:clr>
        </p15:guide>
        <p15:guide id="9" orient="horz" pos="1467">
          <p15:clr>
            <a:srgbClr val="FBAE40"/>
          </p15:clr>
        </p15:guide>
        <p15:guide id="10" pos="82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2 Column">
  <p:cSld name="Blank 12 Colum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pos="584">
          <p15:clr>
            <a:srgbClr val="A4A3A4"/>
          </p15:clr>
        </p15:guide>
        <p15:guide id="2" pos="721">
          <p15:clr>
            <a:srgbClr val="A4A3A4"/>
          </p15:clr>
        </p15:guide>
        <p15:guide id="3" pos="1030">
          <p15:clr>
            <a:srgbClr val="A4A3A4"/>
          </p15:clr>
        </p15:guide>
        <p15:guide id="4" pos="1167">
          <p15:clr>
            <a:srgbClr val="A4A3A4"/>
          </p15:clr>
        </p15:guide>
        <p15:guide id="5" pos="1475">
          <p15:clr>
            <a:srgbClr val="A4A3A4"/>
          </p15:clr>
        </p15:guide>
        <p15:guide id="6" pos="1613">
          <p15:clr>
            <a:srgbClr val="A4A3A4"/>
          </p15:clr>
        </p15:guide>
        <p15:guide id="7" pos="1921">
          <p15:clr>
            <a:srgbClr val="A4A3A4"/>
          </p15:clr>
        </p15:guide>
        <p15:guide id="8" pos="2058">
          <p15:clr>
            <a:srgbClr val="A4A3A4"/>
          </p15:clr>
        </p15:guide>
        <p15:guide id="9" pos="2371">
          <p15:clr>
            <a:srgbClr val="A4A3A4"/>
          </p15:clr>
        </p15:guide>
        <p15:guide id="10" pos="2511">
          <p15:clr>
            <a:srgbClr val="A4A3A4"/>
          </p15:clr>
        </p15:guide>
        <p15:guide id="11" pos="2815">
          <p15:clr>
            <a:srgbClr val="A4A3A4"/>
          </p15:clr>
        </p15:guide>
        <p15:guide id="12" pos="2948">
          <p15:clr>
            <a:srgbClr val="A4A3A4"/>
          </p15:clr>
        </p15:guide>
        <p15:guide id="13" pos="3257">
          <p15:clr>
            <a:srgbClr val="A4A3A4"/>
          </p15:clr>
        </p15:guide>
        <p15:guide id="14" pos="3398">
          <p15:clr>
            <a:srgbClr val="A4A3A4"/>
          </p15:clr>
        </p15:guide>
        <p15:guide id="15" pos="3703">
          <p15:clr>
            <a:srgbClr val="A4A3A4"/>
          </p15:clr>
        </p15:guide>
        <p15:guide id="16" pos="3840">
          <p15:clr>
            <a:srgbClr val="A4A3A4"/>
          </p15:clr>
        </p15:guide>
        <p15:guide id="17" pos="4147">
          <p15:clr>
            <a:srgbClr val="A4A3A4"/>
          </p15:clr>
        </p15:guide>
        <p15:guide id="18" pos="4285">
          <p15:clr>
            <a:srgbClr val="A4A3A4"/>
          </p15:clr>
        </p15:guide>
        <p15:guide id="19" pos="4592">
          <p15:clr>
            <a:srgbClr val="A4A3A4"/>
          </p15:clr>
        </p15:guide>
        <p15:guide id="20" pos="4731">
          <p15:clr>
            <a:srgbClr val="A4A3A4"/>
          </p15:clr>
        </p15:guide>
        <p15:guide id="21" pos="5038">
          <p15:clr>
            <a:srgbClr val="A4A3A4"/>
          </p15:clr>
        </p15:guide>
        <p15:guide id="22" pos="5175">
          <p15:clr>
            <a:srgbClr val="A4A3A4"/>
          </p15:clr>
        </p15:guide>
        <p15:guide id="23" orient="horz" pos="679">
          <p15:clr>
            <a:srgbClr val="5ACBF0"/>
          </p15:clr>
        </p15:guide>
        <p15:guide id="24" orient="horz" pos="953">
          <p15:clr>
            <a:srgbClr val="5ACBF0"/>
          </p15:clr>
        </p15:guide>
        <p15:guide id="25" orient="horz" pos="21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Large Number Divider 1">
  <p:cSld name="6_Large Number Divider 1">
    <p:bg>
      <p:bgPr>
        <a:solidFill>
          <a:schemeClr val="dk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  <p:sp>
        <p:nvSpPr>
          <p:cNvPr id="175" name="Google Shape;175;p44"/>
          <p:cNvSpPr txBox="1"/>
          <p:nvPr/>
        </p:nvSpPr>
        <p:spPr>
          <a:xfrm>
            <a:off x="0" y="510362"/>
            <a:ext cx="3267000" cy="46332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2700000" dist="76200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75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1100"/>
          </a:p>
        </p:txBody>
      </p:sp>
      <p:sp>
        <p:nvSpPr>
          <p:cNvPr id="176" name="Google Shape;176;p44"/>
          <p:cNvSpPr txBox="1"/>
          <p:nvPr>
            <p:ph idx="1" type="body"/>
          </p:nvPr>
        </p:nvSpPr>
        <p:spPr>
          <a:xfrm>
            <a:off x="3706416" y="980854"/>
            <a:ext cx="5000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44"/>
          <p:cNvSpPr txBox="1"/>
          <p:nvPr>
            <p:ph type="title"/>
          </p:nvPr>
        </p:nvSpPr>
        <p:spPr>
          <a:xfrm>
            <a:off x="3706416" y="439341"/>
            <a:ext cx="50004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  <a:defRPr b="0" sz="2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058">
          <p15:clr>
            <a:srgbClr val="5ACBF0"/>
          </p15:clr>
        </p15:guide>
        <p15:guide id="2" orient="horz" pos="1620">
          <p15:clr>
            <a:srgbClr val="5ACBF0"/>
          </p15:clr>
        </p15:guide>
        <p15:guide id="3" pos="1782">
          <p15:clr>
            <a:srgbClr val="5ACBF0"/>
          </p15:clr>
        </p15:guide>
        <p15:guide id="4" pos="233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quare Photo Right">
  <p:cSld name="Title - Square Photo Right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/>
          <p:nvPr>
            <p:ph idx="2" type="pic"/>
          </p:nvPr>
        </p:nvSpPr>
        <p:spPr>
          <a:xfrm>
            <a:off x="3974306" y="0"/>
            <a:ext cx="516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45"/>
          <p:cNvSpPr txBox="1"/>
          <p:nvPr>
            <p:ph type="title"/>
          </p:nvPr>
        </p:nvSpPr>
        <p:spPr>
          <a:xfrm>
            <a:off x="438150" y="342900"/>
            <a:ext cx="331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5"/>
          <p:cNvSpPr txBox="1"/>
          <p:nvPr>
            <p:ph idx="1" type="body"/>
          </p:nvPr>
        </p:nvSpPr>
        <p:spPr>
          <a:xfrm>
            <a:off x="438150" y="1077516"/>
            <a:ext cx="26028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  <a:defRPr sz="1700"/>
            </a:lvl1pPr>
            <a:lvl2pPr indent="-2286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  <a:defRPr sz="1700"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  <a:defRPr sz="17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  <a:defRPr sz="17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  <a:defRPr sz="17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370">
          <p15:clr>
            <a:srgbClr val="A4A3A4"/>
          </p15:clr>
        </p15:guide>
        <p15:guide id="2" pos="2506">
          <p15:clr>
            <a:srgbClr val="A4A3A4"/>
          </p15:clr>
        </p15:guide>
        <p15:guide id="3" orient="horz" pos="679">
          <p15:clr>
            <a:srgbClr val="5ACBF0"/>
          </p15:clr>
        </p15:guide>
        <p15:guide id="4" orient="horz" pos="21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rge Number Divider 1">
  <p:cSld name="2_Large Number Divider 1"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6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  <p:sp>
        <p:nvSpPr>
          <p:cNvPr id="184" name="Google Shape;184;p46"/>
          <p:cNvSpPr txBox="1"/>
          <p:nvPr/>
        </p:nvSpPr>
        <p:spPr>
          <a:xfrm>
            <a:off x="0" y="510363"/>
            <a:ext cx="32670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75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100"/>
          </a:p>
        </p:txBody>
      </p:sp>
      <p:sp>
        <p:nvSpPr>
          <p:cNvPr id="185" name="Google Shape;185;p46"/>
          <p:cNvSpPr txBox="1"/>
          <p:nvPr>
            <p:ph idx="1" type="body"/>
          </p:nvPr>
        </p:nvSpPr>
        <p:spPr>
          <a:xfrm>
            <a:off x="3706416" y="980854"/>
            <a:ext cx="5000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46"/>
          <p:cNvSpPr txBox="1"/>
          <p:nvPr>
            <p:ph type="title"/>
          </p:nvPr>
        </p:nvSpPr>
        <p:spPr>
          <a:xfrm>
            <a:off x="3706416" y="439341"/>
            <a:ext cx="50004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  <a:defRPr b="0" sz="2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058">
          <p15:clr>
            <a:srgbClr val="5ACBF0"/>
          </p15:clr>
        </p15:guide>
        <p15:guide id="2" orient="horz" pos="1620">
          <p15:clr>
            <a:srgbClr val="5ACBF0"/>
          </p15:clr>
        </p15:guide>
        <p15:guide id="3" pos="1782">
          <p15:clr>
            <a:srgbClr val="5ACBF0"/>
          </p15:clr>
        </p15:guide>
        <p15:guide id="4" pos="233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picture content">
  <p:cSld name="Four picture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7"/>
          <p:cNvSpPr txBox="1"/>
          <p:nvPr>
            <p:ph type="title"/>
          </p:nvPr>
        </p:nvSpPr>
        <p:spPr>
          <a:xfrm>
            <a:off x="441197" y="342900"/>
            <a:ext cx="82638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47"/>
          <p:cNvSpPr txBox="1"/>
          <p:nvPr>
            <p:ph idx="1" type="body"/>
          </p:nvPr>
        </p:nvSpPr>
        <p:spPr>
          <a:xfrm>
            <a:off x="436960" y="3565454"/>
            <a:ext cx="1899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This photo is a 'placeholder' only. Drag or drop your photo here, or click and tap the center to insert a photo." id="190" name="Google Shape;190;p47"/>
          <p:cNvPicPr preferRelativeResize="0"/>
          <p:nvPr>
            <p:ph idx="2" type="pic"/>
          </p:nvPr>
        </p:nvPicPr>
        <p:blipFill/>
        <p:spPr>
          <a:xfrm>
            <a:off x="436959" y="1519238"/>
            <a:ext cx="1899600" cy="1899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1" name="Google Shape;191;p47"/>
          <p:cNvSpPr txBox="1"/>
          <p:nvPr>
            <p:ph idx="3" type="body"/>
          </p:nvPr>
        </p:nvSpPr>
        <p:spPr>
          <a:xfrm>
            <a:off x="2560431" y="3565454"/>
            <a:ext cx="1899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This photo is a 'placeholder' only. Drag or drop your photo here, or click and tap the center to insert a photo." id="192" name="Google Shape;192;p47"/>
          <p:cNvPicPr preferRelativeResize="0"/>
          <p:nvPr>
            <p:ph idx="4" type="pic"/>
          </p:nvPr>
        </p:nvPicPr>
        <p:blipFill/>
        <p:spPr>
          <a:xfrm>
            <a:off x="2560431" y="1519238"/>
            <a:ext cx="1899600" cy="189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3" name="Google Shape;193;p47"/>
          <p:cNvSpPr txBox="1"/>
          <p:nvPr>
            <p:ph idx="5" type="body"/>
          </p:nvPr>
        </p:nvSpPr>
        <p:spPr>
          <a:xfrm>
            <a:off x="4683903" y="3565454"/>
            <a:ext cx="1899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This photo is a 'placeholder' only. Drag or drop your photo here, or click and tap the center to insert a photo." id="194" name="Google Shape;194;p47"/>
          <p:cNvPicPr preferRelativeResize="0"/>
          <p:nvPr>
            <p:ph idx="6" type="pic"/>
          </p:nvPr>
        </p:nvPicPr>
        <p:blipFill/>
        <p:spPr>
          <a:xfrm>
            <a:off x="4683903" y="1519238"/>
            <a:ext cx="1899600" cy="189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5" name="Google Shape;195;p47"/>
          <p:cNvSpPr txBox="1"/>
          <p:nvPr>
            <p:ph idx="7" type="body"/>
          </p:nvPr>
        </p:nvSpPr>
        <p:spPr>
          <a:xfrm>
            <a:off x="6807375" y="3565454"/>
            <a:ext cx="1899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This photo is a 'placeholder' only. Drag or drop your photo here, or click and tap the center to insert a photo." id="196" name="Google Shape;196;p47"/>
          <p:cNvPicPr preferRelativeResize="0"/>
          <p:nvPr>
            <p:ph idx="8" type="pic"/>
          </p:nvPr>
        </p:nvPicPr>
        <p:blipFill/>
        <p:spPr>
          <a:xfrm>
            <a:off x="6805421" y="1519238"/>
            <a:ext cx="1899600" cy="1899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7" name="Google Shape;197;p47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245">
          <p15:clr>
            <a:srgbClr val="5ACBF0"/>
          </p15:clr>
        </p15:guide>
        <p15:guide id="2" orient="horz" pos="957">
          <p15:clr>
            <a:srgbClr val="5ACBF0"/>
          </p15:clr>
        </p15:guide>
        <p15:guide id="3" orient="horz" pos="216">
          <p15:clr>
            <a:srgbClr val="5ACBF0"/>
          </p15:clr>
        </p15:guide>
        <p15:guide id="4" pos="1472">
          <p15:clr>
            <a:srgbClr val="5ACBF0"/>
          </p15:clr>
        </p15:guide>
        <p15:guide id="5" pos="1613">
          <p15:clr>
            <a:srgbClr val="5ACBF0"/>
          </p15:clr>
        </p15:guide>
        <p15:guide id="6" pos="2809">
          <p15:clr>
            <a:srgbClr val="5ACBF0"/>
          </p15:clr>
        </p15:guide>
        <p15:guide id="7" pos="2951">
          <p15:clr>
            <a:srgbClr val="5ACBF0"/>
          </p15:clr>
        </p15:guide>
        <p15:guide id="8" pos="4147">
          <p15:clr>
            <a:srgbClr val="5ACBF0"/>
          </p15:clr>
        </p15:guide>
        <p15:guide id="9" pos="4287">
          <p15:clr>
            <a:srgbClr val="5ACBF0"/>
          </p15:clr>
        </p15:guide>
        <p15:guide id="10" orient="horz" pos="215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Large Number Divider 1">
  <p:cSld name="8_Large Number Divider 1"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8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  <p:sp>
        <p:nvSpPr>
          <p:cNvPr id="200" name="Google Shape;200;p48"/>
          <p:cNvSpPr txBox="1"/>
          <p:nvPr/>
        </p:nvSpPr>
        <p:spPr>
          <a:xfrm>
            <a:off x="0" y="510363"/>
            <a:ext cx="3267000" cy="46332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2700000" dist="76200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75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100"/>
          </a:p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3706416" y="980854"/>
            <a:ext cx="5000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48"/>
          <p:cNvSpPr txBox="1"/>
          <p:nvPr>
            <p:ph type="title"/>
          </p:nvPr>
        </p:nvSpPr>
        <p:spPr>
          <a:xfrm>
            <a:off x="3706416" y="439341"/>
            <a:ext cx="50004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  <a:defRPr b="0" sz="2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058">
          <p15:clr>
            <a:srgbClr val="5ACBF0"/>
          </p15:clr>
        </p15:guide>
        <p15:guide id="2" orient="horz" pos="1620">
          <p15:clr>
            <a:srgbClr val="5ACBF0"/>
          </p15:clr>
        </p15:guide>
        <p15:guide id="3" pos="1782">
          <p15:clr>
            <a:srgbClr val="5ACBF0"/>
          </p15:clr>
        </p15:guide>
        <p15:guide id="4" pos="233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 Divider 1">
  <p:cSld name="Large Number Divider 1">
    <p:bg>
      <p:bgPr>
        <a:solidFill>
          <a:schemeClr val="dk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/>
          <p:nvPr>
            <p:ph idx="1" type="body"/>
          </p:nvPr>
        </p:nvSpPr>
        <p:spPr>
          <a:xfrm>
            <a:off x="3706416" y="439341"/>
            <a:ext cx="5000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49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  <p:sp>
        <p:nvSpPr>
          <p:cNvPr id="206" name="Google Shape;206;p49"/>
          <p:cNvSpPr txBox="1"/>
          <p:nvPr/>
        </p:nvSpPr>
        <p:spPr>
          <a:xfrm>
            <a:off x="0" y="510364"/>
            <a:ext cx="32670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75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100"/>
          </a:p>
        </p:txBody>
      </p:sp>
      <p:sp>
        <p:nvSpPr>
          <p:cNvPr id="207" name="Google Shape;207;p49"/>
          <p:cNvSpPr txBox="1"/>
          <p:nvPr>
            <p:ph idx="2" type="body"/>
          </p:nvPr>
        </p:nvSpPr>
        <p:spPr>
          <a:xfrm>
            <a:off x="3706416" y="980854"/>
            <a:ext cx="5000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058">
          <p15:clr>
            <a:srgbClr val="5ACBF0"/>
          </p15:clr>
        </p15:guide>
        <p15:guide id="2" orient="horz" pos="1620">
          <p15:clr>
            <a:srgbClr val="5ACBF0"/>
          </p15:clr>
        </p15:guide>
        <p15:guide id="3" pos="1782">
          <p15:clr>
            <a:srgbClr val="5ACBF0"/>
          </p15:clr>
        </p15:guide>
        <p15:guide id="4" pos="233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63.png"/><Relationship Id="rId5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hyperlink" Target="https://msasg.visualstudio.com/LanguageUnderstanding/_git/pdasilva?path=/catnology-beacon" TargetMode="External"/><Relationship Id="rId9" Type="http://schemas.openxmlformats.org/officeDocument/2006/relationships/image" Target="../media/image22.png"/><Relationship Id="rId5" Type="http://schemas.openxmlformats.org/officeDocument/2006/relationships/hyperlink" Target="https://msasg.visualstudio.com/LanguageUnderstanding/_git/pdasilva?path=/catnology-analytics" TargetMode="External"/><Relationship Id="rId6" Type="http://schemas.openxmlformats.org/officeDocument/2006/relationships/image" Target="../media/image64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Relationship Id="rId20" Type="http://schemas.openxmlformats.org/officeDocument/2006/relationships/image" Target="../media/image65.png"/><Relationship Id="rId21" Type="http://schemas.openxmlformats.org/officeDocument/2006/relationships/image" Target="../media/image34.jpg"/><Relationship Id="rId11" Type="http://schemas.openxmlformats.org/officeDocument/2006/relationships/image" Target="../media/image23.png"/><Relationship Id="rId10" Type="http://schemas.openxmlformats.org/officeDocument/2006/relationships/image" Target="../media/image54.png"/><Relationship Id="rId13" Type="http://schemas.openxmlformats.org/officeDocument/2006/relationships/image" Target="../media/image28.png"/><Relationship Id="rId12" Type="http://schemas.openxmlformats.org/officeDocument/2006/relationships/image" Target="../media/image24.png"/><Relationship Id="rId15" Type="http://schemas.openxmlformats.org/officeDocument/2006/relationships/hyperlink" Target="https://azure.microsoft.com/en-us/services/cosmos-db/" TargetMode="External"/><Relationship Id="rId14" Type="http://schemas.openxmlformats.org/officeDocument/2006/relationships/hyperlink" Target="https://www.raspberrypi.com/" TargetMode="External"/><Relationship Id="rId17" Type="http://schemas.openxmlformats.org/officeDocument/2006/relationships/image" Target="../media/image25.png"/><Relationship Id="rId16" Type="http://schemas.openxmlformats.org/officeDocument/2006/relationships/hyperlink" Target="https://msit.powerbi.com/groups/me/reports/dd6157d0-d0bd-4bbd-94d2-12a4dab3c626/ReportSection" TargetMode="External"/><Relationship Id="rId19" Type="http://schemas.openxmlformats.org/officeDocument/2006/relationships/image" Target="../media/image32.png"/><Relationship Id="rId1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61.png"/><Relationship Id="rId5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jpg"/><Relationship Id="rId4" Type="http://schemas.openxmlformats.org/officeDocument/2006/relationships/image" Target="../media/image40.jpg"/><Relationship Id="rId5" Type="http://schemas.openxmlformats.org/officeDocument/2006/relationships/image" Target="../media/image5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info@openairfit.com" TargetMode="External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debeautify.org/python-formatter-beautifier" TargetMode="External"/><Relationship Id="rId4" Type="http://schemas.openxmlformats.org/officeDocument/2006/relationships/hyperlink" Target="https://www.base64decoder.io/python/" TargetMode="External"/><Relationship Id="rId9" Type="http://schemas.openxmlformats.org/officeDocument/2006/relationships/hyperlink" Target="https://console.cloud.google.com/" TargetMode="External"/><Relationship Id="rId5" Type="http://schemas.openxmlformats.org/officeDocument/2006/relationships/hyperlink" Target="https://googleapis.github.io/google-api-python-client/docs/dyn/gmail_v1.users.messages.html" TargetMode="External"/><Relationship Id="rId6" Type="http://schemas.openxmlformats.org/officeDocument/2006/relationships/hyperlink" Target="https://developers.google.com/gmail/api/quickstart/python" TargetMode="External"/><Relationship Id="rId7" Type="http://schemas.openxmlformats.org/officeDocument/2006/relationships/hyperlink" Target="https://app.diagrams.net/" TargetMode="External"/><Relationship Id="rId8" Type="http://schemas.openxmlformats.org/officeDocument/2006/relationships/hyperlink" Target="https://developers.google.com/gmail/api/reference/quota#:~:text=The%20following%20table%20details%20the%20main%20request%20limits%3A,units%20per%20user%20per%20second%2C%20mov%20...%20" TargetMode="External"/><Relationship Id="rId11" Type="http://schemas.openxmlformats.org/officeDocument/2006/relationships/hyperlink" Target="https://stackoverflow.com/questions/55798776/login-in-google-colab-with-oauth2" TargetMode="External"/><Relationship Id="rId10" Type="http://schemas.openxmlformats.org/officeDocument/2006/relationships/hyperlink" Target="https://github.com/RubenAMtz/scrapping_gmai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tackoverflow.com/questions/59681461/read-a-big-mbox-file-with-python" TargetMode="External"/><Relationship Id="rId4" Type="http://schemas.openxmlformats.org/officeDocument/2006/relationships/hyperlink" Target="https://towardsdatascience.com/a-guide-to-cleaning-text-in-python-943356ac86ca" TargetMode="External"/><Relationship Id="rId5" Type="http://schemas.openxmlformats.org/officeDocument/2006/relationships/hyperlink" Target="https://pbpython.com/text-cleaning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support.google.com/accounts/answer/3024190" TargetMode="External"/><Relationship Id="rId4" Type="http://schemas.openxmlformats.org/officeDocument/2006/relationships/hyperlink" Target="https://takeout.google.com/" TargetMode="External"/><Relationship Id="rId5" Type="http://schemas.openxmlformats.org/officeDocument/2006/relationships/hyperlink" Target="https://helpdeskgeek.com/office-tips/how-to-export-your-e-mails-from-outlook-to-csv-pst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47.png"/><Relationship Id="rId6" Type="http://schemas.openxmlformats.org/officeDocument/2006/relationships/image" Target="../media/image5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proyectos son problemáticos y no secuenciales</a:t>
            </a:r>
            <a:endParaRPr/>
          </a:p>
        </p:txBody>
      </p:sp>
      <p:sp>
        <p:nvSpPr>
          <p:cNvPr id="276" name="Google Shape;276;p59"/>
          <p:cNvSpPr txBox="1"/>
          <p:nvPr/>
        </p:nvSpPr>
        <p:spPr>
          <a:xfrm>
            <a:off x="2082300" y="2371650"/>
            <a:ext cx="49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Quiero entender el comportamiento de mis gatos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0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estudio</a:t>
            </a:r>
            <a:endParaRPr/>
          </a:p>
        </p:txBody>
      </p:sp>
      <p:sp>
        <p:nvSpPr>
          <p:cNvPr id="282" name="Google Shape;282;p60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0"/>
          <p:cNvSpPr txBox="1"/>
          <p:nvPr>
            <p:ph idx="2" type="body"/>
          </p:nvPr>
        </p:nvSpPr>
        <p:spPr>
          <a:xfrm>
            <a:off x="311700" y="2155325"/>
            <a:ext cx="48615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Entendiendo el comportamiento de nuestras mascotas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1"/>
          <p:cNvSpPr txBox="1"/>
          <p:nvPr>
            <p:ph idx="1" type="body"/>
          </p:nvPr>
        </p:nvSpPr>
        <p:spPr>
          <a:xfrm>
            <a:off x="3706416" y="439341"/>
            <a:ext cx="5000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89" name="Google Shape;289;p61"/>
          <p:cNvSpPr txBox="1"/>
          <p:nvPr>
            <p:ph idx="2" type="body"/>
          </p:nvPr>
        </p:nvSpPr>
        <p:spPr>
          <a:xfrm>
            <a:off x="3706416" y="980854"/>
            <a:ext cx="5000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lang="en"/>
              <a:t>Objectives and main deliverables.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298" name="Google Shape;2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43438" y="642937"/>
            <a:ext cx="5143499" cy="38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2"/>
          <p:cNvSpPr txBox="1"/>
          <p:nvPr/>
        </p:nvSpPr>
        <p:spPr>
          <a:xfrm>
            <a:off x="559117" y="931217"/>
            <a:ext cx="3909300" cy="21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this project, we built 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beacons with Raspberry Pi</a:t>
            </a: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and put them in strategic locations around the house. Then, we 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empowered our cats with Bluetooth LE tags</a:t>
            </a: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The beacons detect the 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cats' movements and send them to Azure's Cosmos DB</a:t>
            </a: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We can then plot and analyze their behavior with Microsoft technologies such as 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</a:t>
            </a: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ML</a:t>
            </a: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100"/>
          </a:p>
        </p:txBody>
      </p:sp>
      <p:sp>
        <p:nvSpPr>
          <p:cNvPr id="300" name="Google Shape;300;p62"/>
          <p:cNvSpPr txBox="1"/>
          <p:nvPr/>
        </p:nvSpPr>
        <p:spPr>
          <a:xfrm>
            <a:off x="7498079" y="579120"/>
            <a:ext cx="1285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F2F2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Raspberry Pi tracking food consumption.</a:t>
            </a:r>
            <a:endParaRPr sz="1100"/>
          </a:p>
        </p:txBody>
      </p:sp>
      <p:pic>
        <p:nvPicPr>
          <p:cNvPr descr="A picture containing text&#10;&#10;Description automatically generated" id="301" name="Google Shape;30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1440" y="3167538"/>
            <a:ext cx="2654939" cy="199120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302" name="Google Shape;302;p62"/>
          <p:cNvSpPr txBox="1"/>
          <p:nvPr>
            <p:ph type="title"/>
          </p:nvPr>
        </p:nvSpPr>
        <p:spPr>
          <a:xfrm>
            <a:off x="136180" y="140581"/>
            <a:ext cx="826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</a:pPr>
            <a:r>
              <a:rPr lang="en"/>
              <a:t>Indoor Feline Behavior</a:t>
            </a:r>
            <a:endParaRPr/>
          </a:p>
        </p:txBody>
      </p:sp>
      <p:pic>
        <p:nvPicPr>
          <p:cNvPr descr="A picture containing text&#10;&#10;Description automatically generated" id="303" name="Google Shape;30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180080"/>
            <a:ext cx="2631439" cy="197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3"/>
          <p:cNvSpPr txBox="1"/>
          <p:nvPr>
            <p:ph type="title"/>
          </p:nvPr>
        </p:nvSpPr>
        <p:spPr>
          <a:xfrm>
            <a:off x="136180" y="140581"/>
            <a:ext cx="826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</a:pPr>
            <a:r>
              <a:rPr lang="en"/>
              <a:t>But WHY?!</a:t>
            </a:r>
            <a:endParaRPr/>
          </a:p>
        </p:txBody>
      </p:sp>
      <p:sp>
        <p:nvSpPr>
          <p:cNvPr id="313" name="Google Shape;313;p63"/>
          <p:cNvSpPr txBox="1"/>
          <p:nvPr/>
        </p:nvSpPr>
        <p:spPr>
          <a:xfrm>
            <a:off x="293370" y="872823"/>
            <a:ext cx="51081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you constantly monitor what your naughty cat is doing around the house, and understand what that means for your beloved pet's well-being and health?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 he or she: 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having enough water (super important for cats) and food? using the litter box? 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getting exercise? 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changing routine? You might not know, but cats do get depressed. 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leaving the house, much to your despair?!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Also, food disappears, but maybe it is just one of your 3 cats that eats everything?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what if you could actually predict what these formerly wild animals will do?</a:t>
            </a:r>
            <a:endParaRPr sz="1100"/>
          </a:p>
        </p:txBody>
      </p:sp>
      <p:sp>
        <p:nvSpPr>
          <p:cNvPr id="314" name="Google Shape;314;p63"/>
          <p:cNvSpPr txBox="1"/>
          <p:nvPr/>
        </p:nvSpPr>
        <p:spPr>
          <a:xfrm>
            <a:off x="293370" y="4472840"/>
            <a:ext cx="4942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Guess what, you need data for all of this!</a:t>
            </a:r>
            <a:endParaRPr sz="1100"/>
          </a:p>
        </p:txBody>
      </p:sp>
      <p:pic>
        <p:nvPicPr>
          <p:cNvPr descr="A picture containing cat, floor, indoor, wall&#10;&#10;Description automatically generated" id="315" name="Google Shape;31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7867" y="1803020"/>
            <a:ext cx="2506135" cy="334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cat with a blue collar&#10;&#10;Description automatically generated with low confidence" id="316" name="Google Shape;31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7867" y="0"/>
            <a:ext cx="2506134" cy="18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4"/>
          <p:cNvSpPr txBox="1"/>
          <p:nvPr/>
        </p:nvSpPr>
        <p:spPr>
          <a:xfrm>
            <a:off x="76045" y="774644"/>
            <a:ext cx="41274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Deliverables: Beacon for data collection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26" name="Google Shape;32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416" y="2341811"/>
            <a:ext cx="2628268" cy="145368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327" name="Google Shape;327;p64"/>
          <p:cNvSpPr txBox="1"/>
          <p:nvPr/>
        </p:nvSpPr>
        <p:spPr>
          <a:xfrm>
            <a:off x="6433613" y="151711"/>
            <a:ext cx="26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source code is available, including setup tips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Beacon: </a:t>
            </a:r>
            <a:r>
              <a:rPr lang="en" sz="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catnology-beacon - Repos (visualstudio.com)</a:t>
            </a:r>
            <a:endParaRPr sz="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Analytics: </a:t>
            </a:r>
            <a:r>
              <a:rPr lang="en" sz="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catnology-analytics - Repos (visualstudio.com)</a:t>
            </a:r>
            <a:endParaRPr sz="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cat, indoor, black, mammal&#10;&#10;Description automatically generated" id="328" name="Google Shape;328;p64"/>
          <p:cNvPicPr preferRelativeResize="0"/>
          <p:nvPr/>
        </p:nvPicPr>
        <p:blipFill rotWithShape="1">
          <a:blip r:embed="rId6">
            <a:alphaModFix/>
          </a:blip>
          <a:srcRect b="28227" l="37836" r="1039" t="921"/>
          <a:stretch/>
        </p:blipFill>
        <p:spPr>
          <a:xfrm>
            <a:off x="1559751" y="1264460"/>
            <a:ext cx="1144231" cy="99471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329" name="Google Shape;329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6519" y="3854942"/>
            <a:ext cx="2626784" cy="113536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descr="Logo, icon&#10;&#10;Description automatically generated" id="330" name="Google Shape;330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33833" y="3396352"/>
            <a:ext cx="314039" cy="3379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31" name="Google Shape;331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33833" y="1289149"/>
            <a:ext cx="294993" cy="3076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envelope, stationary, businesscard&#10;&#10;Description automatically generated" id="332" name="Google Shape;332;p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8742" y="4030711"/>
            <a:ext cx="275385" cy="27538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4"/>
          <p:cNvSpPr txBox="1"/>
          <p:nvPr/>
        </p:nvSpPr>
        <p:spPr>
          <a:xfrm>
            <a:off x="91439" y="1259107"/>
            <a:ext cx="135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Tag in cat’s collar</a:t>
            </a:r>
            <a:endParaRPr sz="1100"/>
          </a:p>
        </p:txBody>
      </p:sp>
      <p:pic>
        <p:nvPicPr>
          <p:cNvPr id="334" name="Google Shape;334;p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11535" y="440569"/>
            <a:ext cx="1146664" cy="153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613838" y="2610925"/>
            <a:ext cx="892664" cy="119325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336" name="Google Shape;336;p64"/>
          <p:cNvSpPr txBox="1"/>
          <p:nvPr/>
        </p:nvSpPr>
        <p:spPr>
          <a:xfrm>
            <a:off x="1215" y="2298616"/>
            <a:ext cx="144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Beacon in Raspberry Pi</a:t>
            </a:r>
            <a:endParaRPr sz="1100"/>
          </a:p>
        </p:txBody>
      </p:sp>
      <p:sp>
        <p:nvSpPr>
          <p:cNvPr id="337" name="Google Shape;337;p64"/>
          <p:cNvSpPr txBox="1"/>
          <p:nvPr/>
        </p:nvSpPr>
        <p:spPr>
          <a:xfrm>
            <a:off x="457898" y="3890597"/>
            <a:ext cx="98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Cosmos DB</a:t>
            </a:r>
            <a:endParaRPr sz="1100"/>
          </a:p>
        </p:txBody>
      </p:sp>
      <p:pic>
        <p:nvPicPr>
          <p:cNvPr id="338" name="Google Shape;338;p6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923257" y="1289149"/>
            <a:ext cx="2610924" cy="175391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339" name="Google Shape;339;p64"/>
          <p:cNvSpPr/>
          <p:nvPr/>
        </p:nvSpPr>
        <p:spPr>
          <a:xfrm rot="5400000">
            <a:off x="2659805" y="3618064"/>
            <a:ext cx="412200" cy="3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EB6E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0" name="Google Shape;340;p64"/>
          <p:cNvSpPr txBox="1"/>
          <p:nvPr/>
        </p:nvSpPr>
        <p:spPr>
          <a:xfrm>
            <a:off x="7632653" y="1243419"/>
            <a:ext cx="96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Dashboards</a:t>
            </a:r>
            <a:endParaRPr sz="1100"/>
          </a:p>
        </p:txBody>
      </p:sp>
      <p:sp>
        <p:nvSpPr>
          <p:cNvPr id="341" name="Google Shape;341;p64"/>
          <p:cNvSpPr txBox="1"/>
          <p:nvPr/>
        </p:nvSpPr>
        <p:spPr>
          <a:xfrm>
            <a:off x="7645690" y="3571864"/>
            <a:ext cx="150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</a:t>
            </a:r>
            <a:endParaRPr sz="1100"/>
          </a:p>
        </p:txBody>
      </p:sp>
      <p:cxnSp>
        <p:nvCxnSpPr>
          <p:cNvPr id="342" name="Google Shape;342;p64"/>
          <p:cNvCxnSpPr/>
          <p:nvPr/>
        </p:nvCxnSpPr>
        <p:spPr>
          <a:xfrm>
            <a:off x="4643120" y="810889"/>
            <a:ext cx="0" cy="4106400"/>
          </a:xfrm>
          <a:prstGeom prst="straightConnector1">
            <a:avLst/>
          </a:prstGeom>
          <a:noFill/>
          <a:ln cap="flat" cmpd="sng" w="17125">
            <a:solidFill>
              <a:schemeClr val="dk1">
                <a:alpha val="4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64"/>
          <p:cNvSpPr txBox="1"/>
          <p:nvPr/>
        </p:nvSpPr>
        <p:spPr>
          <a:xfrm>
            <a:off x="4809730" y="750806"/>
            <a:ext cx="3909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Deliverables: Analytics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64"/>
          <p:cNvSpPr txBox="1"/>
          <p:nvPr>
            <p:ph type="title"/>
          </p:nvPr>
        </p:nvSpPr>
        <p:spPr>
          <a:xfrm>
            <a:off x="136180" y="140581"/>
            <a:ext cx="826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</a:pPr>
            <a:r>
              <a:rPr lang="en"/>
              <a:t>Take my money! Solution overview.</a:t>
            </a:r>
            <a:endParaRPr/>
          </a:p>
        </p:txBody>
      </p:sp>
      <p:sp>
        <p:nvSpPr>
          <p:cNvPr id="345" name="Google Shape;345;p64"/>
          <p:cNvSpPr txBox="1"/>
          <p:nvPr/>
        </p:nvSpPr>
        <p:spPr>
          <a:xfrm>
            <a:off x="137160" y="1524000"/>
            <a:ext cx="130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Bluetooth LE tags are attached to cat’s collars. Don’t let them hanging! </a:t>
            </a:r>
            <a:endParaRPr sz="1100"/>
          </a:p>
        </p:txBody>
      </p:sp>
      <p:sp>
        <p:nvSpPr>
          <p:cNvPr id="346" name="Google Shape;346;p64"/>
          <p:cNvSpPr txBox="1"/>
          <p:nvPr/>
        </p:nvSpPr>
        <p:spPr>
          <a:xfrm>
            <a:off x="76045" y="2714114"/>
            <a:ext cx="137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Our beacon software runs in </a:t>
            </a:r>
            <a:r>
              <a:rPr lang="en" sz="9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Raspberry Pi</a:t>
            </a: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mini-computers or on Windows (for development). It keeps listening for the specific Bluetooth tags you configured it for.</a:t>
            </a:r>
            <a:endParaRPr sz="1100"/>
          </a:p>
        </p:txBody>
      </p:sp>
      <p:sp>
        <p:nvSpPr>
          <p:cNvPr id="347" name="Google Shape;347;p64"/>
          <p:cNvSpPr txBox="1"/>
          <p:nvPr/>
        </p:nvSpPr>
        <p:spPr>
          <a:xfrm>
            <a:off x="194310" y="4327725"/>
            <a:ext cx="131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telemetry data is sent to a </a:t>
            </a:r>
            <a:r>
              <a:rPr lang="en" sz="9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Cosmos DB</a:t>
            </a: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container, where it can be accessed by any analytics tool.</a:t>
            </a:r>
            <a:endParaRPr sz="1100"/>
          </a:p>
        </p:txBody>
      </p:sp>
      <p:sp>
        <p:nvSpPr>
          <p:cNvPr id="348" name="Google Shape;348;p64"/>
          <p:cNvSpPr txBox="1"/>
          <p:nvPr/>
        </p:nvSpPr>
        <p:spPr>
          <a:xfrm>
            <a:off x="7618592" y="1732274"/>
            <a:ext cx="130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 BI Desktop can consume Cosmos DB data. Then we can publish it online (see one of our examples </a:t>
            </a:r>
            <a:r>
              <a:rPr lang="en" sz="9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). Great to visualize the data and get insights quickly – even as a team.</a:t>
            </a:r>
            <a:endParaRPr sz="1100"/>
          </a:p>
        </p:txBody>
      </p:sp>
      <p:sp>
        <p:nvSpPr>
          <p:cNvPr id="349" name="Google Shape;349;p64"/>
          <p:cNvSpPr txBox="1"/>
          <p:nvPr/>
        </p:nvSpPr>
        <p:spPr>
          <a:xfrm>
            <a:off x="7652534" y="3987362"/>
            <a:ext cx="130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more power, we went to </a:t>
            </a:r>
            <a:r>
              <a:rPr b="1"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ML</a:t>
            </a: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where we used Jupyter notebooks for deeper investigations with Python.</a:t>
            </a:r>
            <a:endParaRPr sz="1100"/>
          </a:p>
        </p:txBody>
      </p:sp>
      <p:pic>
        <p:nvPicPr>
          <p:cNvPr id="350" name="Google Shape;350;p6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96886" y="2003146"/>
            <a:ext cx="2665449" cy="125165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351" name="Google Shape;351;p64"/>
          <p:cNvPicPr preferRelativeResize="0"/>
          <p:nvPr/>
        </p:nvPicPr>
        <p:blipFill rotWithShape="1">
          <a:blip r:embed="rId18">
            <a:alphaModFix/>
          </a:blip>
          <a:srcRect b="22033" l="0" r="0" t="0"/>
          <a:stretch/>
        </p:blipFill>
        <p:spPr>
          <a:xfrm>
            <a:off x="4809730" y="3535389"/>
            <a:ext cx="2716704" cy="145491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descr="Background pattern&#10;&#10;Description automatically generated" id="352" name="Google Shape;352;p6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5532" y="2335014"/>
            <a:ext cx="267972" cy="34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707479" y="1264460"/>
            <a:ext cx="1103936" cy="99412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4"/>
          <p:cNvSpPr/>
          <p:nvPr/>
        </p:nvSpPr>
        <p:spPr>
          <a:xfrm rot="5400000">
            <a:off x="2648519" y="2274720"/>
            <a:ext cx="412200" cy="3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EB6E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text, indoor, iPod, white&#10;&#10;Description automatically generated" id="355" name="Google Shape;355;p64"/>
          <p:cNvPicPr preferRelativeResize="0"/>
          <p:nvPr/>
        </p:nvPicPr>
        <p:blipFill rotWithShape="1">
          <a:blip r:embed="rId21">
            <a:alphaModFix/>
          </a:blip>
          <a:srcRect b="896" l="19264" r="20758" t="26770"/>
          <a:stretch/>
        </p:blipFill>
        <p:spPr>
          <a:xfrm>
            <a:off x="3724343" y="1264661"/>
            <a:ext cx="775327" cy="70126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email&#10;&#10;Description automatically generated" id="360" name="Google Shape;36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493" y="0"/>
            <a:ext cx="5855081" cy="370821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361" name="Google Shape;361;p65"/>
          <p:cNvPicPr preferRelativeResize="0"/>
          <p:nvPr/>
        </p:nvPicPr>
        <p:blipFill rotWithShape="1">
          <a:blip r:embed="rId4">
            <a:alphaModFix/>
          </a:blip>
          <a:srcRect b="13636" l="0" r="0" t="0"/>
          <a:stretch/>
        </p:blipFill>
        <p:spPr>
          <a:xfrm>
            <a:off x="83276" y="2610258"/>
            <a:ext cx="5417823" cy="253324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362" name="Google Shape;362;p65"/>
          <p:cNvSpPr/>
          <p:nvPr/>
        </p:nvSpPr>
        <p:spPr>
          <a:xfrm rot="-3329086">
            <a:off x="195790" y="1438623"/>
            <a:ext cx="1583057" cy="697078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3" name="Google Shape;363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1693" y="2232218"/>
            <a:ext cx="4716658" cy="282310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364" name="Google Shape;364;p65"/>
          <p:cNvSpPr/>
          <p:nvPr/>
        </p:nvSpPr>
        <p:spPr>
          <a:xfrm rot="3077563">
            <a:off x="7005906" y="1141805"/>
            <a:ext cx="1583134" cy="697019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65"/>
          <p:cNvSpPr txBox="1"/>
          <p:nvPr/>
        </p:nvSpPr>
        <p:spPr>
          <a:xfrm>
            <a:off x="322543" y="863967"/>
            <a:ext cx="10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599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Send data to Cosmos DB…</a:t>
            </a:r>
            <a:endParaRPr sz="1100"/>
          </a:p>
        </p:txBody>
      </p:sp>
      <p:sp>
        <p:nvSpPr>
          <p:cNvPr id="366" name="Google Shape;366;p65"/>
          <p:cNvSpPr txBox="1"/>
          <p:nvPr/>
        </p:nvSpPr>
        <p:spPr>
          <a:xfrm>
            <a:off x="7780430" y="198782"/>
            <a:ext cx="13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599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 read data from Azure ML and other analytics software.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6"/>
          <p:cNvSpPr txBox="1"/>
          <p:nvPr>
            <p:ph idx="1" type="body"/>
          </p:nvPr>
        </p:nvSpPr>
        <p:spPr>
          <a:xfrm>
            <a:off x="3706416" y="980854"/>
            <a:ext cx="5000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lang="en"/>
              <a:t>Some insights we got during the short experiments we performed.</a:t>
            </a:r>
            <a:endParaRPr/>
          </a:p>
        </p:txBody>
      </p:sp>
      <p:sp>
        <p:nvSpPr>
          <p:cNvPr id="372" name="Google Shape;372;p66"/>
          <p:cNvSpPr txBox="1"/>
          <p:nvPr>
            <p:ph type="title"/>
          </p:nvPr>
        </p:nvSpPr>
        <p:spPr>
          <a:xfrm>
            <a:off x="3706416" y="439341"/>
            <a:ext cx="50004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>
            <p:ph idx="4294967295" type="title"/>
          </p:nvPr>
        </p:nvSpPr>
        <p:spPr>
          <a:xfrm>
            <a:off x="438150" y="342900"/>
            <a:ext cx="626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</a:pPr>
            <a:r>
              <a:rPr lang="en"/>
              <a:t>Dietary Health: eating too little?</a:t>
            </a:r>
            <a:endParaRPr/>
          </a:p>
        </p:txBody>
      </p:sp>
      <p:pic>
        <p:nvPicPr>
          <p:cNvPr id="378" name="Google Shape;37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150" y="866207"/>
            <a:ext cx="6371295" cy="387587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379" name="Google Shape;379;p67"/>
          <p:cNvSpPr txBox="1"/>
          <p:nvPr/>
        </p:nvSpPr>
        <p:spPr>
          <a:xfrm>
            <a:off x="492760" y="4465079"/>
            <a:ext cx="1285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F2F2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 of the Power BI dashboards.</a:t>
            </a:r>
            <a:endParaRPr sz="1100"/>
          </a:p>
        </p:txBody>
      </p:sp>
      <p:sp>
        <p:nvSpPr>
          <p:cNvPr id="380" name="Google Shape;380;p67"/>
          <p:cNvSpPr/>
          <p:nvPr/>
        </p:nvSpPr>
        <p:spPr>
          <a:xfrm>
            <a:off x="152400" y="1249680"/>
            <a:ext cx="1737600" cy="1005900"/>
          </a:xfrm>
          <a:prstGeom prst="wedgeRoundRectCallout">
            <a:avLst>
              <a:gd fmla="val 59123" name="adj1"/>
              <a:gd fmla="val -34586" name="adj2"/>
              <a:gd fmla="val 16667" name="adj3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 Deimos always seems to eat less. But the data seems to tell me otherwise. What is going on?</a:t>
            </a:r>
            <a:endParaRPr sz="1100"/>
          </a:p>
        </p:txBody>
      </p:sp>
      <p:sp>
        <p:nvSpPr>
          <p:cNvPr id="381" name="Google Shape;381;p67"/>
          <p:cNvSpPr/>
          <p:nvPr/>
        </p:nvSpPr>
        <p:spPr>
          <a:xfrm>
            <a:off x="6968490" y="363287"/>
            <a:ext cx="1737600" cy="1005900"/>
          </a:xfrm>
          <a:prstGeom prst="wedgeRoundRectCallout">
            <a:avLst>
              <a:gd fmla="val -86783" name="adj1"/>
              <a:gd fmla="val 41677" name="adj2"/>
              <a:gd fmla="val 16667" name="adj3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Well, it seems that Phobos eats a lot at once, while Deimos eats a little bit all day long. </a:t>
            </a:r>
            <a:endParaRPr sz="1100"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8"/>
          <p:cNvSpPr txBox="1"/>
          <p:nvPr>
            <p:ph idx="4294967295" type="title"/>
          </p:nvPr>
        </p:nvSpPr>
        <p:spPr>
          <a:xfrm>
            <a:off x="438150" y="342900"/>
            <a:ext cx="626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</a:pPr>
            <a:r>
              <a:rPr lang="en"/>
              <a:t>Physical activity: moving too much?</a:t>
            </a:r>
            <a:endParaRPr/>
          </a:p>
        </p:txBody>
      </p:sp>
      <p:sp>
        <p:nvSpPr>
          <p:cNvPr id="387" name="Google Shape;387;p68"/>
          <p:cNvSpPr txBox="1"/>
          <p:nvPr/>
        </p:nvSpPr>
        <p:spPr>
          <a:xfrm>
            <a:off x="-204470" y="4449743"/>
            <a:ext cx="1285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F2F2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 of the Power BI dashboards.</a:t>
            </a:r>
            <a:endParaRPr sz="1100"/>
          </a:p>
        </p:txBody>
      </p:sp>
      <p:pic>
        <p:nvPicPr>
          <p:cNvPr id="388" name="Google Shape;38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380" y="1249680"/>
            <a:ext cx="7056388" cy="347706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389" name="Google Shape;389;p68"/>
          <p:cNvSpPr/>
          <p:nvPr/>
        </p:nvSpPr>
        <p:spPr>
          <a:xfrm>
            <a:off x="50798" y="2245361"/>
            <a:ext cx="1620300" cy="1021200"/>
          </a:xfrm>
          <a:prstGeom prst="wedgeRoundRectCallout">
            <a:avLst>
              <a:gd fmla="val 41714" name="adj1"/>
              <a:gd fmla="val -80024" name="adj2"/>
              <a:gd fmla="val 16667" name="adj3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 Deimos feels a lot more energetic. But is he really moving around more? The overall standard deviations are quite similar.</a:t>
            </a:r>
            <a:endParaRPr sz="1100"/>
          </a:p>
        </p:txBody>
      </p:sp>
      <p:sp>
        <p:nvSpPr>
          <p:cNvPr id="390" name="Google Shape;390;p68"/>
          <p:cNvSpPr/>
          <p:nvPr/>
        </p:nvSpPr>
        <p:spPr>
          <a:xfrm>
            <a:off x="5891530" y="1249680"/>
            <a:ext cx="1737600" cy="755100"/>
          </a:xfrm>
          <a:prstGeom prst="wedgeRoundRectCallout">
            <a:avLst>
              <a:gd fmla="val -86783" name="adj1"/>
              <a:gd fmla="val 41677" name="adj2"/>
              <a:gd fmla="val 16667" name="adj3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Though each cat prefers different times to move!</a:t>
            </a:r>
            <a:endParaRPr sz="1100"/>
          </a:p>
        </p:txBody>
      </p:sp>
      <p:sp>
        <p:nvSpPr>
          <p:cNvPr id="391" name="Google Shape;391;p68"/>
          <p:cNvSpPr/>
          <p:nvPr/>
        </p:nvSpPr>
        <p:spPr>
          <a:xfrm>
            <a:off x="3703319" y="4210682"/>
            <a:ext cx="2484300" cy="755100"/>
          </a:xfrm>
          <a:prstGeom prst="wedgeRoundRectCallout">
            <a:avLst>
              <a:gd fmla="val -83274" name="adj1"/>
              <a:gd fmla="val -92871" name="adj2"/>
              <a:gd fmla="val 16667" name="adj3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 And the signal distributions do show some differences – Deimos likes to stay closer to the food zone.</a:t>
            </a:r>
            <a:endParaRPr sz="1100"/>
          </a:p>
        </p:txBody>
      </p:sp>
      <p:sp>
        <p:nvSpPr>
          <p:cNvPr id="392" name="Google Shape;392;p68"/>
          <p:cNvSpPr/>
          <p:nvPr/>
        </p:nvSpPr>
        <p:spPr>
          <a:xfrm>
            <a:off x="6616699" y="4041403"/>
            <a:ext cx="2484300" cy="546900"/>
          </a:xfrm>
          <a:prstGeom prst="wedgeRoundRectCallout">
            <a:avLst>
              <a:gd fmla="val -45237" name="adj1"/>
              <a:gd fmla="val -74034" name="adj2"/>
              <a:gd fmla="val 16667" name="adj3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 And here’s some apparent correlation on a daily basis!</a:t>
            </a:r>
            <a:endParaRPr sz="1100"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1"/>
          <p:cNvSpPr txBox="1"/>
          <p:nvPr/>
        </p:nvSpPr>
        <p:spPr>
          <a:xfrm>
            <a:off x="548850" y="897000"/>
            <a:ext cx="72708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5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i="0" sz="15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Repaso de expectativas de trabajo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7:00 - 7:10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Comentarios de primer ejercicio de clase pasada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endParaRPr b="0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Caso de estudio.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Proyecto 1: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Mock up del entendimiento del negocio.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- 8: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8:15 - 8:40 PM Challenge: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Extracción de correos de Gmail.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8:40 - 9:20 PM Challenge: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Limpieza de datos.</a:t>
            </a:r>
            <a:endParaRPr b="1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5431" y="0"/>
            <a:ext cx="51370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9"/>
          <p:cNvSpPr txBox="1"/>
          <p:nvPr>
            <p:ph idx="4294967295" type="title"/>
          </p:nvPr>
        </p:nvSpPr>
        <p:spPr>
          <a:xfrm>
            <a:off x="438150" y="342900"/>
            <a:ext cx="331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</a:pPr>
            <a:r>
              <a:rPr lang="en"/>
              <a:t>Where are my cats during the day?</a:t>
            </a:r>
            <a:endParaRPr/>
          </a:p>
        </p:txBody>
      </p:sp>
      <p:sp>
        <p:nvSpPr>
          <p:cNvPr id="399" name="Google Shape;399;p69"/>
          <p:cNvSpPr txBox="1"/>
          <p:nvPr>
            <p:ph idx="1" type="body"/>
          </p:nvPr>
        </p:nvSpPr>
        <p:spPr>
          <a:xfrm>
            <a:off x="438150" y="1347680"/>
            <a:ext cx="2602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400" name="Google Shape;400;p69"/>
          <p:cNvSpPr/>
          <p:nvPr/>
        </p:nvSpPr>
        <p:spPr>
          <a:xfrm>
            <a:off x="187793" y="2526983"/>
            <a:ext cx="1620300" cy="1021200"/>
          </a:xfrm>
          <a:prstGeom prst="wedgeRoundRectCallout">
            <a:avLst>
              <a:gd fmla="val 295632" name="adj1"/>
              <a:gd fmla="val 25811" name="adj2"/>
              <a:gd fmla="val 16667" name="adj3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 Sammy spends more time in the Main Bedroom and in the Kitchen, where the food is located.</a:t>
            </a:r>
            <a:endParaRPr sz="1100"/>
          </a:p>
        </p:txBody>
      </p:sp>
      <p:sp>
        <p:nvSpPr>
          <p:cNvPr id="401" name="Google Shape;401;p69"/>
          <p:cNvSpPr/>
          <p:nvPr/>
        </p:nvSpPr>
        <p:spPr>
          <a:xfrm>
            <a:off x="1427167" y="1173897"/>
            <a:ext cx="1620300" cy="1021200"/>
          </a:xfrm>
          <a:prstGeom prst="wedgeRoundRectCallout">
            <a:avLst>
              <a:gd fmla="val 120796" name="adj1"/>
              <a:gd fmla="val -75953" name="adj2"/>
              <a:gd fmla="val 16667" name="adj3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 Chivi moves around a lot, he traverses the house more than the rest</a:t>
            </a:r>
            <a:endParaRPr sz="1100"/>
          </a:p>
        </p:txBody>
      </p:sp>
      <p:sp>
        <p:nvSpPr>
          <p:cNvPr id="402" name="Google Shape;402;p69"/>
          <p:cNvSpPr/>
          <p:nvPr/>
        </p:nvSpPr>
        <p:spPr>
          <a:xfrm>
            <a:off x="1890523" y="4021818"/>
            <a:ext cx="1620300" cy="1021200"/>
          </a:xfrm>
          <a:prstGeom prst="wedgeRoundRectCallout">
            <a:avLst>
              <a:gd fmla="val 115666" name="adj1"/>
              <a:gd fmla="val -8789" name="adj2"/>
              <a:gd fmla="val 16667" name="adj3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 Rayas spends most of his time in the Living Room, he eats way less than the rest of the cats.</a:t>
            </a:r>
            <a:endParaRPr sz="1100"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0"/>
          <p:cNvSpPr txBox="1"/>
          <p:nvPr>
            <p:ph idx="1" type="body"/>
          </p:nvPr>
        </p:nvSpPr>
        <p:spPr>
          <a:xfrm>
            <a:off x="3706416" y="980854"/>
            <a:ext cx="5000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lang="en"/>
              <a:t>Challenges and hiccups across the continent.</a:t>
            </a:r>
            <a:endParaRPr/>
          </a:p>
        </p:txBody>
      </p:sp>
      <p:sp>
        <p:nvSpPr>
          <p:cNvPr id="408" name="Google Shape;408;p70"/>
          <p:cNvSpPr txBox="1"/>
          <p:nvPr>
            <p:ph type="title"/>
          </p:nvPr>
        </p:nvSpPr>
        <p:spPr>
          <a:xfrm>
            <a:off x="3706416" y="439341"/>
            <a:ext cx="50004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</a:pPr>
            <a:r>
              <a:rPr lang="en"/>
              <a:t>That’s Life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ound&#10;&#10;Description automatically generated" id="413" name="Google Shape;41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0"/>
            <a:ext cx="3228107" cy="242108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1"/>
          <p:cNvSpPr txBox="1"/>
          <p:nvPr/>
        </p:nvSpPr>
        <p:spPr>
          <a:xfrm>
            <a:off x="894079" y="2494280"/>
            <a:ext cx="314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F2F2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 of the Brazilian cats managed to remove the tag from his collar and drop it from the 6</a:t>
            </a:r>
            <a:r>
              <a:rPr baseline="30000" lang="en" sz="900">
                <a:solidFill>
                  <a:srgbClr val="2F2F2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</a:t>
            </a:r>
            <a:r>
              <a:rPr lang="en" sz="900">
                <a:solidFill>
                  <a:srgbClr val="2F2F2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floor. Amazingly, not only I found it, but it did not break!</a:t>
            </a:r>
            <a:endParaRPr sz="1100"/>
          </a:p>
        </p:txBody>
      </p:sp>
      <p:pic>
        <p:nvPicPr>
          <p:cNvPr descr="A picture containing electronics&#10;&#10;Description automatically generated" id="415" name="Google Shape;41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4783" y="2117937"/>
            <a:ext cx="2269172" cy="302556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1"/>
          <p:cNvSpPr txBox="1"/>
          <p:nvPr/>
        </p:nvSpPr>
        <p:spPr>
          <a:xfrm>
            <a:off x="6270502" y="1730620"/>
            <a:ext cx="222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F2F2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 of the Mexican cats also managed to remove a tag, and actually break it.</a:t>
            </a:r>
            <a:endParaRPr sz="1100"/>
          </a:p>
        </p:txBody>
      </p:sp>
      <p:pic>
        <p:nvPicPr>
          <p:cNvPr descr="A picture containing wall, tiled&#10;&#10;Description automatically generated" id="417" name="Google Shape;41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236955"/>
            <a:ext cx="2542064" cy="190654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1"/>
          <p:cNvSpPr txBox="1"/>
          <p:nvPr/>
        </p:nvSpPr>
        <p:spPr>
          <a:xfrm>
            <a:off x="2642519" y="3236955"/>
            <a:ext cx="139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F2F2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Fix that tag securely, otherwise it might go missing!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2"/>
          <p:cNvSpPr txBox="1"/>
          <p:nvPr/>
        </p:nvSpPr>
        <p:spPr>
          <a:xfrm>
            <a:off x="4204025" y="1935300"/>
            <a:ext cx="44982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Proyecto 1: Produciendo nuestro dataset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4" name="Google Shape;4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tipo de proyecto queremos desarrollar?</a:t>
            </a:r>
            <a:endParaRPr/>
          </a:p>
        </p:txBody>
      </p:sp>
      <p:sp>
        <p:nvSpPr>
          <p:cNvPr id="432" name="Google Shape;432;p7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Texto - Construir un detector de spam.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Ideas alternas (son solo de plantilla):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Voz - Detectar si la voz de una persona es hombre o mujer.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Imagen - Detectar si una imagen contiene a una mascota o no.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/>
          <p:nvPr/>
        </p:nvSpPr>
        <p:spPr>
          <a:xfrm>
            <a:off x="377100" y="2338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Entendimiento del negocio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8" name="Google Shape;43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9" name="Google Shape;439;p74"/>
          <p:cNvGraphicFramePr/>
          <p:nvPr/>
        </p:nvGraphicFramePr>
        <p:xfrm>
          <a:off x="377100" y="1011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{1185635D-93F8-4DF1-80A8-3E2C5952A05B}</a:tableStyleId>
              </a:tblPr>
              <a:tblGrid>
                <a:gridCol w="2191200"/>
                <a:gridCol w="297825"/>
                <a:gridCol w="382850"/>
                <a:gridCol w="382850"/>
                <a:gridCol w="382850"/>
              </a:tblGrid>
              <a:tr h="115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1289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17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Business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Business Objectives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Background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Objectives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Assess the Current Situation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Inventory of resources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Requirements, assumptions and constraints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Risks and contingencies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Terminology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Costs and benefits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Data Mining Goals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Goals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Produce Project Plan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Project Plan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Assessment of Tools and Techniques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0" name="Google Shape;440;p74"/>
          <p:cNvGraphicFramePr/>
          <p:nvPr/>
        </p:nvGraphicFramePr>
        <p:xfrm>
          <a:off x="4088400" y="17351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{1185635D-93F8-4DF1-80A8-3E2C5952A05B}</a:tableStyleId>
              </a:tblPr>
              <a:tblGrid>
                <a:gridCol w="4377625"/>
              </a:tblGrid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5" name="Google Shape;445;p75"/>
          <p:cNvGraphicFramePr/>
          <p:nvPr/>
        </p:nvGraphicFramePr>
        <p:xfrm>
          <a:off x="2915763" y="1596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{1185635D-93F8-4DF1-80A8-3E2C5952A05B}</a:tableStyleId>
              </a:tblPr>
              <a:tblGrid>
                <a:gridCol w="2783050"/>
              </a:tblGrid>
              <a:tr h="24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4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Collect Initial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4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Collection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Describe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4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Exploration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Verify Data Quality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4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Missing Data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Outliers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Quality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6" name="Google Shape;446;p7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Entendimiento de los datos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SPAM</a:t>
            </a:r>
            <a:endParaRPr/>
          </a:p>
        </p:txBody>
      </p:sp>
      <p:sp>
        <p:nvSpPr>
          <p:cNvPr id="452" name="Google Shape;452;p7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Titulo: RE: [ Request a Loan Today]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Remitente: *Life Loans &lt;</a:t>
            </a:r>
            <a:r>
              <a:rPr lang="en" u="sng">
                <a:solidFill>
                  <a:schemeClr val="hlink"/>
                </a:solidFill>
                <a:hlinkClick r:id="rId3"/>
              </a:rPr>
              <a:t>info@openairfit.com</a:t>
            </a:r>
            <a:r>
              <a:rPr lang="en"/>
              <a:t>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Hora y fecha: 08/03/2022 9:26AM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Cuerpo: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Got a Cash Emergency? Request a Loan Today.</a:t>
            </a:r>
            <a:endParaRPr/>
          </a:p>
        </p:txBody>
      </p:sp>
      <p:pic>
        <p:nvPicPr>
          <p:cNvPr id="453" name="Google Shape;453;p76"/>
          <p:cNvPicPr preferRelativeResize="0"/>
          <p:nvPr/>
        </p:nvPicPr>
        <p:blipFill rotWithShape="1">
          <a:blip r:embed="rId4">
            <a:alphaModFix/>
          </a:blip>
          <a:srcRect b="0" l="0" r="67107" t="0"/>
          <a:stretch/>
        </p:blipFill>
        <p:spPr>
          <a:xfrm>
            <a:off x="5273700" y="268550"/>
            <a:ext cx="3007701" cy="2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6"/>
          <p:cNvPicPr preferRelativeResize="0"/>
          <p:nvPr/>
        </p:nvPicPr>
        <p:blipFill rotWithShape="1">
          <a:blip r:embed="rId4">
            <a:alphaModFix/>
          </a:blip>
          <a:srcRect b="0" l="52597" r="17455" t="0"/>
          <a:stretch/>
        </p:blipFill>
        <p:spPr>
          <a:xfrm>
            <a:off x="5439500" y="2596775"/>
            <a:ext cx="2738275" cy="22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SPAM</a:t>
            </a:r>
            <a:endParaRPr/>
          </a:p>
        </p:txBody>
      </p:sp>
      <p:sp>
        <p:nvSpPr>
          <p:cNvPr id="460" name="Google Shape;460;p77"/>
          <p:cNvSpPr txBox="1"/>
          <p:nvPr>
            <p:ph idx="1" type="body"/>
          </p:nvPr>
        </p:nvSpPr>
        <p:spPr>
          <a:xfrm>
            <a:off x="363500" y="1230050"/>
            <a:ext cx="3852300" cy="4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Titulo: RE: Asistente inteligente (Chatbot)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Remitente: paulina.wong@fer.org.mx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Hora y fecha: 04/02/2022 08:22 PM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Cuerpo: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Hola Rubén buenos días!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Si me llegó el correo de Visme pero me dice lo siguiente: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¿Cómo pudiera entrar?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Muchas gracias por las otras recomendaciones, las voy a checar. Igual quedo pendiente con tu propuesta si será posible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Mil gracias!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050" y="455825"/>
            <a:ext cx="40862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350" y="3523350"/>
            <a:ext cx="410527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Exploremos los datos</a:t>
            </a:r>
            <a:endParaRPr/>
          </a:p>
        </p:txBody>
      </p:sp>
      <p:pic>
        <p:nvPicPr>
          <p:cNvPr id="468" name="Google Shape;46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117"/>
            <a:ext cx="8839199" cy="3354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2362650" y="1397850"/>
            <a:ext cx="44187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224" name="Google Shape;2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9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3" y="0"/>
            <a:ext cx="90606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84" y="0"/>
            <a:ext cx="57910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Descargando mis correos de Gmail</a:t>
            </a:r>
            <a:endParaRPr/>
          </a:p>
        </p:txBody>
      </p:sp>
      <p:sp>
        <p:nvSpPr>
          <p:cNvPr id="486" name="Google Shape;486;p81"/>
          <p:cNvSpPr txBox="1"/>
          <p:nvPr>
            <p:ph idx="1" type="body"/>
          </p:nvPr>
        </p:nvSpPr>
        <p:spPr>
          <a:xfrm>
            <a:off x="311700" y="1152475"/>
            <a:ext cx="8481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Best Python Formatter and Beautifier (codebeautify.org)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Base64 Decoding in Python | Base64Decoder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https://googleapis.github.io/google-api-python-client/docs/dyn/gmail_v1.users.messages.html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Python Quickstart  |  Gmail API  |  Google Developers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Diagrams.net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Usage limits  |  Gmail API  |  Google Developers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https://console.cloud.google.com/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RubenAMtz/scrapping_gmail: Simple toolbox to scrap Gmail messages (github.com)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https://stackoverflow.com/questions/55798776/login-in-google-colab-with-oauth2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de cosas a considerar cuando limpiemos la data</a:t>
            </a:r>
            <a:endParaRPr/>
          </a:p>
        </p:txBody>
      </p:sp>
      <p:sp>
        <p:nvSpPr>
          <p:cNvPr id="492" name="Google Shape;492;p8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Links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Imágenes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Código 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¿Algo más?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 para tratamiento de texto</a:t>
            </a:r>
            <a:endParaRPr/>
          </a:p>
        </p:txBody>
      </p:sp>
      <p:sp>
        <p:nvSpPr>
          <p:cNvPr id="498" name="Google Shape;498;p8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email - Read a big .mbox file with Python - Stack Overflow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 Guide To Cleaning Text in Python | by Kurtis Pykes | Towards Data Science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Efficiently Cleaning Text with Pandas - Practical Business Python (pbpython.com)</a:t>
            </a:r>
            <a:endParaRPr/>
          </a:p>
        </p:txBody>
      </p:sp>
      <p:sp>
        <p:nvSpPr>
          <p:cNvPr id="499" name="Google Shape;499;p8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</a:t>
            </a:r>
            <a:endParaRPr/>
          </a:p>
        </p:txBody>
      </p:sp>
      <p:sp>
        <p:nvSpPr>
          <p:cNvPr id="505" name="Google Shape;505;p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Vamos a colaborar!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5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12" name="Google Shape;51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descargar mis correos</a:t>
            </a:r>
            <a:endParaRPr/>
          </a:p>
        </p:txBody>
      </p:sp>
      <p:sp>
        <p:nvSpPr>
          <p:cNvPr id="518" name="Google Shape;518;p86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Gmail: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How to download your Google data - Google Account Help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https://takeout.google.com/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Hotmail: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https://helpdeskgeek.com/office-tips/how-to-export-your-e-mails-from-outlook-to-csv-pst/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7"/>
          <p:cNvSpPr txBox="1"/>
          <p:nvPr/>
        </p:nvSpPr>
        <p:spPr>
          <a:xfrm>
            <a:off x="4075525" y="1397850"/>
            <a:ext cx="44187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524" name="Google Shape;52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575" y="299175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sesión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3"/>
          <p:cNvSpPr txBox="1"/>
          <p:nvPr/>
        </p:nvSpPr>
        <p:spPr>
          <a:xfrm>
            <a:off x="377400" y="1146463"/>
            <a:ext cx="838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Repasar expectativa de trabajo para esta primer quincena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Analizar un caso de estudio de recolección de datos.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Revisión de actividad en clase.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Iniciar mock up del entendimiento del negocio 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Iniciar mock up del scrapping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/>
          <p:nvPr/>
        </p:nvSpPr>
        <p:spPr>
          <a:xfrm>
            <a:off x="377100" y="2338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4"/>
          <p:cNvSpPr txBox="1"/>
          <p:nvPr/>
        </p:nvSpPr>
        <p:spPr>
          <a:xfrm>
            <a:off x="4903050" y="965525"/>
            <a:ext cx="37716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1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vamos a estudiar un caso de estudio y: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Definiremos un problema a resolver.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Construiremos un dataset rápido para crear mejor empatía en el entendimiento del problema.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Discutiremos posibles ideas sobre desarrollo de proyecto.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40" name="Google Shape;240;p54"/>
          <p:cNvGraphicFramePr/>
          <p:nvPr/>
        </p:nvGraphicFramePr>
        <p:xfrm>
          <a:off x="910500" y="1028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{1185635D-93F8-4DF1-80A8-3E2C5952A05B}</a:tableStyleId>
              </a:tblPr>
              <a:tblGrid>
                <a:gridCol w="2191200"/>
                <a:gridCol w="297825"/>
                <a:gridCol w="382850"/>
                <a:gridCol w="382850"/>
                <a:gridCol w="382850"/>
              </a:tblGrid>
              <a:tr h="115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MARZO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1289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17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Business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Business Objectives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Background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Objectives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Assess the Current Situation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Inventory of resources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Requirements, assumptions and constraints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Risks and contingencies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Terminology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Costs and benefits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Data Mining Goals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Goals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Produce Project Plan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Project Plan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Assessment of Tools and </a:t>
                      </a:r>
                      <a:r>
                        <a:rPr lang="en" sz="800"/>
                        <a:t>Techniques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5"/>
          <p:cNvSpPr txBox="1"/>
          <p:nvPr/>
        </p:nvSpPr>
        <p:spPr>
          <a:xfrm>
            <a:off x="377100" y="2338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5"/>
          <p:cNvSpPr txBox="1"/>
          <p:nvPr/>
        </p:nvSpPr>
        <p:spPr>
          <a:xfrm>
            <a:off x="4903050" y="965525"/>
            <a:ext cx="40536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2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presentaremos nuestro proyecto de interés y los primeros descubrimientos: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Presentaremos la pregunta que queremos contestar.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Expondremos el análisis correspondiente al “Entendimiento del Negocio”.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Expondremos nuestro primer prototipo del entendimiento de los datos producidos.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48" name="Google Shape;248;p55"/>
          <p:cNvGraphicFramePr/>
          <p:nvPr/>
        </p:nvGraphicFramePr>
        <p:xfrm>
          <a:off x="910500" y="1028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{1185635D-93F8-4DF1-80A8-3E2C5952A05B}</a:tableStyleId>
              </a:tblPr>
              <a:tblGrid>
                <a:gridCol w="2191200"/>
                <a:gridCol w="297825"/>
                <a:gridCol w="382850"/>
                <a:gridCol w="382850"/>
                <a:gridCol w="382850"/>
              </a:tblGrid>
              <a:tr h="115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MARZO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1289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17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Business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Business Objectives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Background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Objectives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Assess the Current Situation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Inventory of resources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Requirements, assumptions and constraints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Risks and contingencies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Terminology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Costs and benefits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Data Mining Goals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Goals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Produce Project Plan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Project Plan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Assessment of Tools and Techniques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9" name="Google Shape;249;p55"/>
          <p:cNvGraphicFramePr/>
          <p:nvPr/>
        </p:nvGraphicFramePr>
        <p:xfrm>
          <a:off x="4903038" y="331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{1185635D-93F8-4DF1-80A8-3E2C5952A05B}</a:tableStyleId>
              </a:tblPr>
              <a:tblGrid>
                <a:gridCol w="2051325"/>
              </a:tblGrid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Collect Initial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Collection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Describe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Exploration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Verify Data Quality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Missing Data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Outliers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Quality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6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6"/>
          <p:cNvSpPr txBox="1"/>
          <p:nvPr/>
        </p:nvSpPr>
        <p:spPr>
          <a:xfrm>
            <a:off x="5538550" y="1269600"/>
            <a:ext cx="3148500" cy="3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3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presentaremos el entendimiento final de nuestros datos producidos.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Presentaremos nuestros descubrimientos.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Crearemos documentación sobre los datos para que alguien más pueda producir un modelo de predicción.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Expondremos los riesgos o potenciales riesgos que podrían expresarse si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crearamos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un modelo de predicción.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57" name="Google Shape;257;p56"/>
          <p:cNvGraphicFramePr/>
          <p:nvPr/>
        </p:nvGraphicFramePr>
        <p:xfrm>
          <a:off x="758100" y="134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{1185635D-93F8-4DF1-80A8-3E2C5952A05B}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MARZO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Collect Initial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Collection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Describe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Exploration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Verify Data Quality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Missing Data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Outliers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Quality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7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7"/>
          <p:cNvSpPr txBox="1"/>
          <p:nvPr/>
        </p:nvSpPr>
        <p:spPr>
          <a:xfrm>
            <a:off x="5361025" y="1833000"/>
            <a:ext cx="33603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4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cerraremos con los demos.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Cada persona podrá para exponer todo lo que realizó en estas 2 semanas.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Intercambiaremos nuestro dataset y produciremos un modelo de predicción con el dataset recibido.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65" name="Google Shape;265;p57"/>
          <p:cNvGraphicFramePr/>
          <p:nvPr/>
        </p:nvGraphicFramePr>
        <p:xfrm>
          <a:off x="529500" y="20287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{1185635D-93F8-4DF1-80A8-3E2C5952A05B}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41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MARZO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4185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45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Demo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Presentación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Demo de modelado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8"/>
          <p:cNvSpPr txBox="1"/>
          <p:nvPr/>
        </p:nvSpPr>
        <p:spPr>
          <a:xfrm>
            <a:off x="2131400" y="2348550"/>
            <a:ext cx="499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¿Cómo nos fue en la primera actividad?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